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9"/>
  </p:notesMasterIdLst>
  <p:sldIdLst>
    <p:sldId id="336" r:id="rId3"/>
    <p:sldId id="258" r:id="rId4"/>
    <p:sldId id="304" r:id="rId5"/>
    <p:sldId id="307" r:id="rId6"/>
    <p:sldId id="308" r:id="rId7"/>
    <p:sldId id="259" r:id="rId8"/>
    <p:sldId id="303" r:id="rId9"/>
    <p:sldId id="302" r:id="rId10"/>
    <p:sldId id="317" r:id="rId11"/>
    <p:sldId id="260" r:id="rId12"/>
    <p:sldId id="313" r:id="rId13"/>
    <p:sldId id="264" r:id="rId14"/>
    <p:sldId id="293" r:id="rId15"/>
    <p:sldId id="309" r:id="rId16"/>
    <p:sldId id="262" r:id="rId17"/>
    <p:sldId id="269" r:id="rId18"/>
    <p:sldId id="266" r:id="rId19"/>
    <p:sldId id="315" r:id="rId20"/>
    <p:sldId id="282" r:id="rId21"/>
    <p:sldId id="283" r:id="rId22"/>
    <p:sldId id="337" r:id="rId23"/>
    <p:sldId id="295" r:id="rId24"/>
    <p:sldId id="305" r:id="rId25"/>
    <p:sldId id="312" r:id="rId26"/>
    <p:sldId id="338" r:id="rId27"/>
    <p:sldId id="311" r:id="rId28"/>
    <p:sldId id="306" r:id="rId29"/>
    <p:sldId id="297" r:id="rId30"/>
    <p:sldId id="335" r:id="rId31"/>
    <p:sldId id="342" r:id="rId32"/>
    <p:sldId id="343" r:id="rId33"/>
    <p:sldId id="339" r:id="rId34"/>
    <p:sldId id="267" r:id="rId35"/>
    <p:sldId id="340" r:id="rId36"/>
    <p:sldId id="341" r:id="rId37"/>
    <p:sldId id="314" r:id="rId38"/>
  </p:sldIdLst>
  <p:sldSz cx="12192000" cy="6858000"/>
  <p:notesSz cx="6858000" cy="9144000"/>
  <p:custShowLst>
    <p:custShow name="Custom Show 1" id="0">
      <p:sldLst>
        <p:sld r:id="rId4"/>
        <p:sld r:id="rId8"/>
        <p:sld r:id="rId12"/>
        <p:sld r:id="rId14"/>
      </p:sldLst>
    </p:custShow>
    <p:custShow name="Custom Show 2" id="1">
      <p:sldLst>
        <p:sld r:id="rId17"/>
        <p:sld r:id="rId18"/>
        <p:sld r:id="rId19"/>
      </p:sldLst>
    </p:custShow>
    <p:custShow name="Custom Show 3" id="2">
      <p:sldLst/>
    </p:custShow>
  </p:custShow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A9E37-00DD-4F2C-AFA3-0DA081BB653F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8DEE4-3116-461F-BE7A-6BAF64FD0F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94B2BE-D1B7-4D17-AD21-0E610E9911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7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94B2BE-D1B7-4D17-AD21-0E610E9911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98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63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422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0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85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5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75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1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82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2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9911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28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3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CB16-290D-4790-A74C-5D7A8BA16526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2D9A-4748-4071-A12C-C7BB273A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644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552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639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346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164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29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251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7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861D3-C907-43AE-AA29-7B3589BE4AA4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DD69-1BFB-4102-A5F1-0718CAC8E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85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876B6447-394E-4D5C-8E56-AC65BC06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84950"/>
          </a:xfrm>
          <a:prstGeom prst="rect">
            <a:avLst/>
          </a:prstGeom>
          <a:solidFill>
            <a:srgbClr val="3366FF"/>
          </a:solidFill>
          <a:ln w="76200" cmpd="tri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44035" name="WordArt 3">
            <a:extLst>
              <a:ext uri="{FF2B5EF4-FFF2-40B4-BE49-F238E27FC236}">
                <a16:creationId xmlns:a16="http://schemas.microsoft.com/office/drawing/2014/main" id="{BB22131A-DC88-455B-A39D-51D5E071D7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752600"/>
            <a:ext cx="8153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FF3300"/>
                  </a:outerShdw>
                </a:effectLst>
              </a:rPr>
              <a:t>BÀI GIẢNG HÓA 8</a:t>
            </a:r>
          </a:p>
          <a:p>
            <a:pPr algn="ctr"/>
            <a:r>
              <a:rPr lang="vi-VN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FF3300"/>
                  </a:outerShdw>
                </a:effectLst>
              </a:rPr>
              <a:t>TIẾT 6 - BÀI 5</a:t>
            </a:r>
          </a:p>
          <a:p>
            <a:pPr algn="ctr"/>
            <a:r>
              <a:rPr lang="vi-VN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FF3300"/>
                  </a:outerShdw>
                </a:effectLst>
              </a:rPr>
              <a:t> NGUYÊN TỐ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1124744"/>
            <a:chOff x="0" y="0"/>
            <a:chExt cx="9144000" cy="1124744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4003" y="200834"/>
              <a:ext cx="8112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I. NGUYÊN TỐ HÓA HỌC LÀ GÌ?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07739" y="1124745"/>
            <a:ext cx="3724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1) ĐỊNH NGHĨA: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3528" y="1771075"/>
            <a:ext cx="9144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Nguyên tố hóa học là tập hợp những nguyên tử cùng loại, có cùng số proton trong hạt nhân.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528" y="4057908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VÍ DỤ: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5440" y="4716434"/>
            <a:ext cx="1022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Nguyên tố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vi-VN" sz="3200" dirty="0">
                <a:latin typeface="+mj-lt"/>
              </a:rPr>
              <a:t>, nguyên tố Oxygen, nguyên tố Calcium,...</a:t>
            </a:r>
          </a:p>
        </p:txBody>
      </p:sp>
    </p:spTree>
    <p:extLst>
      <p:ext uri="{BB962C8B-B14F-4D97-AF65-F5344CB8AC3E}">
        <p14:creationId xmlns:p14="http://schemas.microsoft.com/office/powerpoint/2010/main" val="30983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CCF8ECA-9068-4D32-A2C5-54787324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44625"/>
            <a:ext cx="6717027" cy="616990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4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1124744"/>
            <a:chOff x="0" y="0"/>
            <a:chExt cx="9144000" cy="1124744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4003" y="200834"/>
              <a:ext cx="8112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I. NGUYÊN TỐ HÓA HỌC LÀ GÌ?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07739" y="1124745"/>
            <a:ext cx="3724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1) ĐỊNH NGHĨA: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3528" y="1771075"/>
            <a:ext cx="9144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Nguyên tố hóa học là tập hợp những nguyên tử cùng loại, có cùng số proton trong hạt nhân.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528" y="3789040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VÍ DỤ: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4040" y="4184876"/>
            <a:ext cx="846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Nguyên tố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(Fe), nguyên tố Oxygen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(O), nguyên tố Calcium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(Ca),...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201906"/>
            <a:ext cx="9144000" cy="1323439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Số proton là số đặc trưng của một nguyên tố hóa học.</a:t>
            </a:r>
          </a:p>
        </p:txBody>
      </p:sp>
    </p:spTree>
    <p:extLst>
      <p:ext uri="{BB962C8B-B14F-4D97-AF65-F5344CB8AC3E}">
        <p14:creationId xmlns:p14="http://schemas.microsoft.com/office/powerpoint/2010/main" val="14738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A3A3-3816-4882-9B9D-98A2D99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405" y="1439285"/>
            <a:ext cx="4289452" cy="356315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hóa học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tính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hóa học như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D7164E7-31CB-4516-BC8B-993E9871A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2" r="3041" b="3"/>
          <a:stretch/>
        </p:blipFill>
        <p:spPr>
          <a:xfrm>
            <a:off x="6960096" y="1556792"/>
            <a:ext cx="2837029" cy="28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3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1124744"/>
            <a:chOff x="0" y="0"/>
            <a:chExt cx="9144000" cy="1124744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04003" y="200834"/>
              <a:ext cx="8112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vi-VN" sz="40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</a:rPr>
                <a:t>I. NGUYÊN TỐ HÓA HỌC LÀ GÌ?</a:t>
              </a:r>
              <a:endPara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91544" y="1154980"/>
            <a:ext cx="4981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2) Kí hiệu hóa học:</a:t>
            </a:r>
            <a:endParaRPr lang="en-US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060849"/>
            <a:ext cx="9144000" cy="10895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hay 2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cái, trong đó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đầu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in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40E5C7-1AF3-4012-AF4E-E4C87424900D}"/>
              </a:ext>
            </a:extLst>
          </p:cNvPr>
          <p:cNvSpPr txBox="1">
            <a:spLocks/>
          </p:cNvSpPr>
          <p:nvPr/>
        </p:nvSpPr>
        <p:spPr>
          <a:xfrm>
            <a:off x="1967188" y="3466451"/>
            <a:ext cx="9745435" cy="1994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</a:t>
            </a:r>
            <a:r>
              <a:rPr lang="en-US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là H,</a:t>
            </a:r>
          </a:p>
          <a:p>
            <a:pPr marL="0" indent="0">
              <a:buNone/>
              <a:defRPr/>
            </a:pP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Calcium là Ca, </a:t>
            </a:r>
          </a:p>
          <a:p>
            <a:pPr marL="0" indent="0">
              <a:buNone/>
              <a:defRPr/>
            </a:pP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là C,…</a:t>
            </a:r>
          </a:p>
          <a:p>
            <a:pPr>
              <a:defRPr/>
            </a:pPr>
            <a:endParaRPr lang="en-US" sz="3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1124744"/>
            <a:chOff x="0" y="0"/>
            <a:chExt cx="9144000" cy="1124744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4003" y="200834"/>
              <a:ext cx="8112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I. NGUYÊN TỐ HÓA HỌC LÀ GÌ?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91544" y="1154980"/>
            <a:ext cx="4981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2) Kí hiệu hóa học: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060849"/>
            <a:ext cx="9144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+mj-lt"/>
              </a:rPr>
              <a:t>Kí hiệu hóa học biểu diễn nguyên tố và chỉ một nguyên tử của nguyên tố đó.</a:t>
            </a:r>
          </a:p>
        </p:txBody>
      </p:sp>
    </p:spTree>
    <p:extLst>
      <p:ext uri="{BB962C8B-B14F-4D97-AF65-F5344CB8AC3E}">
        <p14:creationId xmlns:p14="http://schemas.microsoft.com/office/powerpoint/2010/main" val="11876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1124744"/>
            <a:chOff x="0" y="0"/>
            <a:chExt cx="9144000" cy="1124744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4003" y="200834"/>
              <a:ext cx="8112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I. NGUYÊN TỐ HÓA HỌC LÀ GÌ?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91544" y="1154980"/>
            <a:ext cx="4981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2) Kí hiệu hóa học: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084656"/>
            <a:ext cx="9144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Kí hiệu hóa học biểu diễn nguyên tố và chỉ một nguyên tử của nguyên tố đó.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3668832"/>
            <a:ext cx="9144000" cy="1200329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Hệ số là con số đứng trước kí hiệu hóa học để chỉ số nguyên tử của nguyên tố đó.</a:t>
            </a:r>
          </a:p>
        </p:txBody>
      </p:sp>
    </p:spTree>
    <p:extLst>
      <p:ext uri="{BB962C8B-B14F-4D97-AF65-F5344CB8AC3E}">
        <p14:creationId xmlns:p14="http://schemas.microsoft.com/office/powerpoint/2010/main" val="3954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8003" y="191683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solidFill>
                  <a:srgbClr val="C00000"/>
                </a:solidFill>
                <a:latin typeface="+mj-lt"/>
              </a:rPr>
              <a:t>Ví dụ: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0" y="0"/>
            <a:ext cx="9144000" cy="1124744"/>
            <a:chOff x="0" y="0"/>
            <a:chExt cx="9144000" cy="1124744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4003" y="200834"/>
              <a:ext cx="8112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I. NGUYÊN TỐ HÓA HỌC LÀ GÌ?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991544" y="1154980"/>
            <a:ext cx="49810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2) Kí hiệu hóa học: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816" y="3927209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Hai nguyên </a:t>
            </a:r>
            <a:r>
              <a:rPr lang="vi-VN" sz="4000" dirty="0" err="1">
                <a:latin typeface="+mj-lt"/>
              </a:rPr>
              <a:t>tử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Hydrogen</a:t>
            </a:r>
            <a:r>
              <a:rPr lang="vi-VN" sz="4000" dirty="0">
                <a:latin typeface="+mj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808" y="4995135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Năm nguyên </a:t>
            </a:r>
            <a:r>
              <a:rPr lang="vi-VN" sz="4000" dirty="0" err="1">
                <a:latin typeface="+mj-lt"/>
              </a:rPr>
              <a:t>tử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Sodium</a:t>
            </a:r>
            <a:r>
              <a:rPr lang="vi-VN" sz="4000" dirty="0">
                <a:latin typeface="+mj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7809" y="2872374"/>
            <a:ext cx="585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Một nguyên </a:t>
            </a:r>
            <a:r>
              <a:rPr lang="vi-VN" sz="4000" dirty="0" err="1">
                <a:latin typeface="+mj-lt"/>
              </a:rPr>
              <a:t>tử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Sulfur</a:t>
            </a:r>
            <a:r>
              <a:rPr lang="vi-VN" sz="4000" dirty="0">
                <a:latin typeface="+mj-lt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4737" y="3756540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 H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1360" y="4779111"/>
            <a:ext cx="1550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5 Na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5218" y="2832909"/>
            <a:ext cx="742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71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9B0087A-2F7C-46D8-BCDD-B25AB36B5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 t="9091" r="28557"/>
          <a:stretch/>
        </p:blipFill>
        <p:spPr>
          <a:xfrm>
            <a:off x="4166616" y="10"/>
            <a:ext cx="6501384" cy="6857990"/>
          </a:xfrm>
          <a:prstGeom prst="rect">
            <a:avLst/>
          </a:prstGeom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2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11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5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7325A84-3ABF-43DD-BE50-45CE69E3D0D7}"/>
              </a:ext>
            </a:extLst>
          </p:cNvPr>
          <p:cNvSpPr txBox="1"/>
          <p:nvPr/>
        </p:nvSpPr>
        <p:spPr>
          <a:xfrm>
            <a:off x="1343472" y="1916832"/>
            <a:ext cx="4536504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1" indent="-2286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hóa học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80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>
            <a:extLst>
              <a:ext uri="{FF2B5EF4-FFF2-40B4-BE49-F238E27FC236}">
                <a16:creationId xmlns:a16="http://schemas.microsoft.com/office/drawing/2014/main" id="{1B714B24-800D-4C00-84F7-7EEE265BA0A3}"/>
              </a:ext>
            </a:extLst>
          </p:cNvPr>
          <p:cNvSpPr/>
          <p:nvPr/>
        </p:nvSpPr>
        <p:spPr>
          <a:xfrm>
            <a:off x="542300" y="353757"/>
            <a:ext cx="10113260" cy="1124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79431-9DD7-4A55-AD21-9F6D28E6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2387997"/>
            <a:ext cx="12059478" cy="11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6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0,000 000 000 000 000 000 000 019 926 g = 1,9926.10</a:t>
            </a:r>
            <a:r>
              <a:rPr lang="en-US" sz="3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-23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3600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5A0C08D-1328-450C-8A91-38A8C6ED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195" y="4889241"/>
            <a:ext cx="3364295" cy="1875452"/>
          </a:xfrm>
          <a:prstGeom prst="rect">
            <a:avLst/>
          </a:prstGeom>
        </p:spPr>
      </p:pic>
      <p:sp>
        <p:nvSpPr>
          <p:cNvPr id="10" name="Rectangle 22">
            <a:extLst>
              <a:ext uri="{FF2B5EF4-FFF2-40B4-BE49-F238E27FC236}">
                <a16:creationId xmlns:a16="http://schemas.microsoft.com/office/drawing/2014/main" id="{8A4DFD33-BCA4-49A6-A386-5280C213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60" y="537564"/>
            <a:ext cx="5252288" cy="7571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>
                <a:ln w="11430"/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II. Nguy</a:t>
            </a:r>
            <a:r>
              <a:rPr lang="vi-VN" sz="4800" b="1" dirty="0">
                <a:ln w="11430"/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ên </a:t>
            </a:r>
            <a:r>
              <a:rPr lang="vi-VN" sz="4800" b="1" dirty="0" err="1">
                <a:ln w="11430"/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tử</a:t>
            </a:r>
            <a:r>
              <a:rPr lang="vi-VN" sz="4800" b="1" dirty="0">
                <a:ln w="11430"/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vi-VN" sz="4800" b="1" dirty="0" err="1">
                <a:ln w="11430"/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khối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6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Hình ảnh 29">
            <a:extLst>
              <a:ext uri="{FF2B5EF4-FFF2-40B4-BE49-F238E27FC236}">
                <a16:creationId xmlns:a16="http://schemas.microsoft.com/office/drawing/2014/main" id="{16404BA5-5EFE-47E6-B167-3F2F6CB0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0077">
            <a:off x="552712" y="512259"/>
            <a:ext cx="4762500" cy="386283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547950" y="0"/>
            <a:ext cx="9144000" cy="1124744"/>
            <a:chOff x="0" y="0"/>
            <a:chExt cx="9144000" cy="1124744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4003" y="200834"/>
              <a:ext cx="8112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I. NGUYÊN TỐ HÓA HỌC LÀ GÌ?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507739" y="1124745"/>
            <a:ext cx="3724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1) ĐỊNH NGHĨA: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29" name="Chỗ dành sẵn cho Nội dung 4">
            <a:extLst>
              <a:ext uri="{FF2B5EF4-FFF2-40B4-BE49-F238E27FC236}">
                <a16:creationId xmlns:a16="http://schemas.microsoft.com/office/drawing/2014/main" id="{11305AD5-DF4B-4D82-935D-4575FCE04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50" y="1748382"/>
            <a:ext cx="4872594" cy="478075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072F664-60E8-4BB7-B9E7-B8BD1A2D5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9" y="1642131"/>
            <a:ext cx="4944165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3067-0D66-4B8C-8F36-F0389272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99070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5000" b="1" u="sng"/>
            </a:br>
            <a:endParaRPr lang="en-US" sz="5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9073C-DA72-4226-B457-FEC8BE1368FF}"/>
              </a:ext>
            </a:extLst>
          </p:cNvPr>
          <p:cNvSpPr txBox="1"/>
          <p:nvPr/>
        </p:nvSpPr>
        <p:spPr>
          <a:xfrm>
            <a:off x="-66259" y="1162102"/>
            <a:ext cx="12417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1/12 khối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làm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khối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gọi là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Viết tắt là đvC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8CDDB93-19D6-4381-97D6-1A5CCC53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12" y="4357396"/>
            <a:ext cx="5654351" cy="24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5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60765" y="1781614"/>
            <a:ext cx="3751621" cy="4946072"/>
            <a:chOff x="-13855" y="1212273"/>
            <a:chExt cx="4676775" cy="5638800"/>
          </a:xfrm>
        </p:grpSpPr>
        <p:pic>
          <p:nvPicPr>
            <p:cNvPr id="2050" name="Picture 2" descr="http://kenh76.net/wp-content/uploads/2013/06/hinh-mau-chibi-dep-0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5" y="1212273"/>
              <a:ext cx="4676775" cy="563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1212273"/>
              <a:ext cx="4662920" cy="1759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Cloud Callout 4"/>
          <p:cNvSpPr/>
          <p:nvPr/>
        </p:nvSpPr>
        <p:spPr>
          <a:xfrm>
            <a:off x="4238056" y="357352"/>
            <a:ext cx="6219736" cy="3175666"/>
          </a:xfrm>
          <a:prstGeom prst="cloudCallout">
            <a:avLst>
              <a:gd name="adj1" fmla="val -58971"/>
              <a:gd name="adj2" fmla="val 68993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bon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bao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đvC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Cloud Callout 4">
            <a:extLst>
              <a:ext uri="{FF2B5EF4-FFF2-40B4-BE49-F238E27FC236}">
                <a16:creationId xmlns:a16="http://schemas.microsoft.com/office/drawing/2014/main" id="{8FB75D8B-15AF-4E1F-A911-08D92F46948C}"/>
              </a:ext>
            </a:extLst>
          </p:cNvPr>
          <p:cNvSpPr/>
          <p:nvPr/>
        </p:nvSpPr>
        <p:spPr>
          <a:xfrm>
            <a:off x="5358573" y="2903832"/>
            <a:ext cx="5239980" cy="2701636"/>
          </a:xfrm>
          <a:prstGeom prst="cloudCallout">
            <a:avLst>
              <a:gd name="adj1" fmla="val -69321"/>
              <a:gd name="adj2" fmla="val 22860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= 12 </a:t>
            </a:r>
            <a:r>
              <a:rPr lang="en-US" sz="4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đvC</a:t>
            </a:r>
            <a:endParaRPr lang="en-US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143E-4780-421B-8AEF-B362F387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4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0332-2792-4E3F-A911-79A77F6AD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00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của 1 số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B356CA4-0968-4784-8EC0-62A97CC450C3}"/>
              </a:ext>
            </a:extLst>
          </p:cNvPr>
          <p:cNvSpPr txBox="1"/>
          <p:nvPr/>
        </p:nvSpPr>
        <p:spPr>
          <a:xfrm>
            <a:off x="1829275" y="3042974"/>
            <a:ext cx="260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 = 1 đvC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196C399-4338-452D-941F-A05483B7FD1D}"/>
              </a:ext>
            </a:extLst>
          </p:cNvPr>
          <p:cNvSpPr txBox="1"/>
          <p:nvPr/>
        </p:nvSpPr>
        <p:spPr>
          <a:xfrm rot="10800000" flipV="1">
            <a:off x="1756180" y="3689305"/>
            <a:ext cx="267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= 16 đvC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A29FED4-ABB8-49D8-8689-5C523D59A4FF}"/>
              </a:ext>
            </a:extLst>
          </p:cNvPr>
          <p:cNvSpPr txBox="1"/>
          <p:nvPr/>
        </p:nvSpPr>
        <p:spPr>
          <a:xfrm>
            <a:off x="1756179" y="4311229"/>
            <a:ext cx="307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 = 40 đvC</a:t>
            </a:r>
          </a:p>
        </p:txBody>
      </p:sp>
    </p:spTree>
    <p:extLst>
      <p:ext uri="{BB962C8B-B14F-4D97-AF65-F5344CB8AC3E}">
        <p14:creationId xmlns:p14="http://schemas.microsoft.com/office/powerpoint/2010/main" val="40107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34697-29A8-4893-90ED-73C11A28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412776"/>
            <a:ext cx="5302467" cy="356315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khối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này chỉ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FD83C1-9264-49BB-8F4A-41990B820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3" b="1637"/>
          <a:stretch/>
        </p:blipFill>
        <p:spPr>
          <a:xfrm>
            <a:off x="6888088" y="1196752"/>
            <a:ext cx="4472702" cy="33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69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95E00E-13C6-49E9-8494-E0E8A9268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06" y="1473723"/>
            <a:ext cx="7354078" cy="74622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D5AD8FD-6D3F-4CBD-AC97-98640860A566}"/>
              </a:ext>
            </a:extLst>
          </p:cNvPr>
          <p:cNvSpPr txBox="1"/>
          <p:nvPr/>
        </p:nvSpPr>
        <p:spPr>
          <a:xfrm>
            <a:off x="824204" y="428023"/>
            <a:ext cx="1097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biết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1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8B6D4-4D3C-4373-8454-AFC37DC6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7A04EE-4B19-453D-815E-5E40B7B82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904661" y="-2412927"/>
            <a:ext cx="6359232" cy="11915336"/>
          </a:xfr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8AE1AEC-74CC-4C88-AE07-47AADB99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5" y="285311"/>
            <a:ext cx="11812649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95E00E-13C6-49E9-8494-E0E8A9268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06" y="1473723"/>
            <a:ext cx="8506206" cy="7462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D5AD8FD-6D3F-4CBD-AC97-98640860A566}"/>
              </a:ext>
            </a:extLst>
          </p:cNvPr>
          <p:cNvSpPr txBox="1"/>
          <p:nvPr/>
        </p:nvSpPr>
        <p:spPr>
          <a:xfrm>
            <a:off x="824204" y="428023"/>
            <a:ext cx="1097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biết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CFF4975-9E58-4D93-B725-2FDE76930651}"/>
              </a:ext>
            </a:extLst>
          </p:cNvPr>
          <p:cNvSpPr txBox="1"/>
          <p:nvPr/>
        </p:nvSpPr>
        <p:spPr>
          <a:xfrm>
            <a:off x="394996" y="2210615"/>
            <a:ext cx="1089621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BDFCCB1-16D4-4A0A-BA49-4A0ABAF7384A}"/>
                  </a:ext>
                </a:extLst>
              </p:cNvPr>
              <p:cNvSpPr txBox="1"/>
              <p:nvPr/>
            </p:nvSpPr>
            <p:spPr>
              <a:xfrm>
                <a:off x="335360" y="2777851"/>
                <a:ext cx="11368335" cy="1433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Carbon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nhẹ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0,75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Oxygen.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BDFCCB1-16D4-4A0A-BA49-4A0ABAF73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777851"/>
                <a:ext cx="11368335" cy="1433213"/>
              </a:xfrm>
              <a:prstGeom prst="rect">
                <a:avLst/>
              </a:prstGeom>
              <a:blipFill>
                <a:blip r:embed="rId2"/>
                <a:stretch>
                  <a:fillRect l="-144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DB43E48-D36D-4D10-8D97-770059FCF0AF}"/>
                  </a:ext>
                </a:extLst>
              </p:cNvPr>
              <p:cNvSpPr txBox="1"/>
              <p:nvPr/>
            </p:nvSpPr>
            <p:spPr>
              <a:xfrm>
                <a:off x="394997" y="4189444"/>
                <a:ext cx="11677668" cy="1429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lại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Oxygen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≈1,3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Carbon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DB43E48-D36D-4D10-8D97-770059FCF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97" y="4189444"/>
                <a:ext cx="11677668" cy="1429750"/>
              </a:xfrm>
              <a:prstGeom prst="rect">
                <a:avLst/>
              </a:prstGeom>
              <a:blipFill>
                <a:blip r:embed="rId3"/>
                <a:stretch>
                  <a:fillRect l="-141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3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802ED9F-2B40-4198-8E7C-980F02619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7764" b="-1"/>
          <a:stretch/>
        </p:blipFill>
        <p:spPr>
          <a:xfrm>
            <a:off x="6095999" y="10"/>
            <a:ext cx="609569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2D9BC-C658-4313-BA2A-33799660A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70" y="1258352"/>
            <a:ext cx="5046574" cy="378883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là khối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515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6C77E16-10E1-48FD-818E-234363C7A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" b="1512"/>
          <a:stretch/>
        </p:blipFill>
        <p:spPr>
          <a:xfrm>
            <a:off x="5620202" y="10"/>
            <a:ext cx="6072844" cy="6237302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542D-94F7-4696-9E28-94E0E3CFF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81" y="191332"/>
            <a:ext cx="4819099" cy="3018399"/>
          </a:xfrm>
        </p:spPr>
        <p:txBody>
          <a:bodyPr anchor="t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khối là khối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1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874A53C-01BE-4387-AD97-F8B3F1B4DD28}"/>
              </a:ext>
            </a:extLst>
          </p:cNvPr>
          <p:cNvSpPr txBox="1"/>
          <p:nvPr/>
        </p:nvSpPr>
        <p:spPr>
          <a:xfrm>
            <a:off x="196781" y="3648270"/>
            <a:ext cx="532315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Thường có thể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đvC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khối.</a:t>
            </a:r>
          </a:p>
        </p:txBody>
      </p:sp>
    </p:spTree>
    <p:extLst>
      <p:ext uri="{BB962C8B-B14F-4D97-AF65-F5344CB8AC3E}">
        <p14:creationId xmlns:p14="http://schemas.microsoft.com/office/powerpoint/2010/main" val="4067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58A2C6-FE74-415C-8D0B-B560F8382468}"/>
              </a:ext>
            </a:extLst>
          </p:cNvPr>
          <p:cNvSpPr txBox="1"/>
          <p:nvPr/>
        </p:nvSpPr>
        <p:spPr>
          <a:xfrm>
            <a:off x="2177400" y="271950"/>
            <a:ext cx="391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DANH PHÁP IUPAC: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CBD416-80AD-4ADE-9AD4-A3DF20DAF613}"/>
              </a:ext>
            </a:extLst>
          </p:cNvPr>
          <p:cNvGraphicFramePr>
            <a:graphicFrameLocks noGrp="1"/>
          </p:cNvGraphicFramePr>
          <p:nvPr/>
        </p:nvGraphicFramePr>
        <p:xfrm>
          <a:off x="2737725" y="762000"/>
          <a:ext cx="6934200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6187407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25060227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13014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cũ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IUPAC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1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Hiđro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21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50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Liti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02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Beryllium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09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88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Cacbon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24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Nitơ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5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6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6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5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Natri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3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9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Nhôm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12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7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3896498">
            <a:off x="4247419" y="1538869"/>
            <a:ext cx="3622313" cy="4377665"/>
            <a:chOff x="1691679" y="2420888"/>
            <a:chExt cx="3240360" cy="3024336"/>
          </a:xfrm>
        </p:grpSpPr>
        <p:sp>
          <p:nvSpPr>
            <p:cNvPr id="2" name="Rectangle 1"/>
            <p:cNvSpPr/>
            <p:nvPr/>
          </p:nvSpPr>
          <p:spPr>
            <a:xfrm>
              <a:off x="2195736" y="2996952"/>
              <a:ext cx="2736303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524125" y="2420888"/>
              <a:ext cx="103976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91679" y="3717032"/>
              <a:ext cx="832445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63552" y="2851387"/>
            <a:ext cx="8064896" cy="590265"/>
            <a:chOff x="340672" y="3789040"/>
            <a:chExt cx="8256278" cy="800476"/>
          </a:xfrm>
        </p:grpSpPr>
        <p:sp>
          <p:nvSpPr>
            <p:cNvPr id="6" name="Oval 5"/>
            <p:cNvSpPr/>
            <p:nvPr/>
          </p:nvSpPr>
          <p:spPr>
            <a:xfrm>
              <a:off x="1718182" y="3789040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11760" y="3806129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086334" y="3789040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779912" y="3789040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822638" y="3933056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024604" y="3789040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477582" y="3861048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903372" y="3933056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40672" y="3806129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7209794" y="3941444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516216" y="3941444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148064" y="3861048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</p:grpSp>
      <p:sp>
        <p:nvSpPr>
          <p:cNvPr id="7" name="Left Brace 6"/>
          <p:cNvSpPr/>
          <p:nvPr/>
        </p:nvSpPr>
        <p:spPr>
          <a:xfrm rot="5400000">
            <a:off x="5775239" y="-1728473"/>
            <a:ext cx="590264" cy="8404187"/>
          </a:xfrm>
          <a:prstGeom prst="leftBrace">
            <a:avLst>
              <a:gd name="adj1" fmla="val 1317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440" y="4089250"/>
            <a:ext cx="98811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liền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nhau,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1mm thôi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cũng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tới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triệu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nguyên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Ferrum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Fe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24000" y="0"/>
            <a:ext cx="9144000" cy="1124744"/>
            <a:chOff x="0" y="0"/>
            <a:chExt cx="9144000" cy="1124744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4003" y="200834"/>
              <a:ext cx="8112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vi-VN" sz="40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</a:rPr>
                <a:t>I. NGUYÊN TỐ HÓA HỌC LÀ GÌ?</a:t>
              </a:r>
              <a:endPara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507739" y="1124745"/>
            <a:ext cx="3724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1) ĐỊNH NGHĨA:</a:t>
            </a:r>
            <a:endParaRPr lang="en-US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88318C2-B654-40E8-8FB3-81ED443916DB}"/>
              </a:ext>
            </a:extLst>
          </p:cNvPr>
          <p:cNvSpPr txBox="1"/>
          <p:nvPr/>
        </p:nvSpPr>
        <p:spPr>
          <a:xfrm>
            <a:off x="10033274" y="2683730"/>
            <a:ext cx="90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1A4FD92-7715-45ED-B76F-CBC31356F46B}"/>
              </a:ext>
            </a:extLst>
          </p:cNvPr>
          <p:cNvSpPr txBox="1"/>
          <p:nvPr/>
        </p:nvSpPr>
        <p:spPr>
          <a:xfrm>
            <a:off x="1416630" y="2508584"/>
            <a:ext cx="90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521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58A2C6-FE74-415C-8D0B-B560F8382468}"/>
              </a:ext>
            </a:extLst>
          </p:cNvPr>
          <p:cNvSpPr txBox="1"/>
          <p:nvPr/>
        </p:nvSpPr>
        <p:spPr>
          <a:xfrm>
            <a:off x="2177400" y="271950"/>
            <a:ext cx="391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DANH PHÁP IUPAC: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CBD416-80AD-4ADE-9AD4-A3DF20DAF613}"/>
              </a:ext>
            </a:extLst>
          </p:cNvPr>
          <p:cNvGraphicFramePr>
            <a:graphicFrameLocks noGrp="1"/>
          </p:cNvGraphicFramePr>
          <p:nvPr/>
        </p:nvGraphicFramePr>
        <p:xfrm>
          <a:off x="2759175" y="762000"/>
          <a:ext cx="6934200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6187407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25060227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13014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cũ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IUPAC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1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21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Photpho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50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huỳnh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02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09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88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24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Canxi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5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6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Sắt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6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Kẽm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5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3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9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Bạc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12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0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58A2C6-FE74-415C-8D0B-B560F8382468}"/>
              </a:ext>
            </a:extLst>
          </p:cNvPr>
          <p:cNvSpPr txBox="1"/>
          <p:nvPr/>
        </p:nvSpPr>
        <p:spPr>
          <a:xfrm>
            <a:off x="2177400" y="271950"/>
            <a:ext cx="391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DANH PHÁP IUPAC: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CBD416-80AD-4ADE-9AD4-A3DF20DAF613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838200"/>
          <a:ext cx="69342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61874073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25060227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13014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cũ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IUPAC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1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Chì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21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ngân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50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02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09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Bromine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88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Iot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Iodine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24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Thiếc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Crom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668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Vanadi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Vanadium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0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Niken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27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8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A021862-CEC7-4F82-AFE8-5A140B64D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110" r="20966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01E0-CA0B-48D6-80E5-D8A71FE9F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48" y="260648"/>
            <a:ext cx="7336161" cy="584231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khối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052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384798"/>
            <a:ext cx="9144000" cy="1124744"/>
            <a:chOff x="0" y="384798"/>
            <a:chExt cx="9144000" cy="1124744"/>
          </a:xfrm>
        </p:grpSpPr>
        <p:sp>
          <p:nvSpPr>
            <p:cNvPr id="3" name="Rectangle 2"/>
            <p:cNvSpPr/>
            <p:nvPr/>
          </p:nvSpPr>
          <p:spPr>
            <a:xfrm>
              <a:off x="0" y="384798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(Headings)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6237" y="714566"/>
              <a:ext cx="875470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Times New Roman (Headings)"/>
                </a:rPr>
                <a:t>III. CÓ BAO NHIÊU NGUYÊN TỐ HÓA HỌC?</a:t>
              </a:r>
              <a:endParaRPr kumimoji="0" 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 (Headings)"/>
              </a:endParaRPr>
            </a:p>
          </p:txBody>
        </p:sp>
      </p:grpSp>
      <p:sp>
        <p:nvSpPr>
          <p:cNvPr id="6" name="AutoShape 2" descr="data:image/jpeg;base64,/9j/4AAQSkZJRgABAQAAAQABAAD/2wCEAAkGBhISEBUTExQVFRUWGRcZFhgXGBgYHxgWFB8YFxgYGBgcHCYeFx0jGhoYHy8gJCcpLCwvFx4xNTAqNyYrLCkBCQoKDgwOGg8PGiocHx8qKSkpLCksNSksKSwpNik2KSwpKTYsKSksKywuKSwpLCwpLCkpLCosLDUsKSwpKSwsLP/AABEIAOEA4QMBIgACEQEDEQH/xAAcAAACAwEBAQEAAAAAAAAAAAAABQMEBgIHAQj/xAA6EAABAwIEBAUBBwQBBAMAAAABAAIRAyEEEjFBBQZRYRMicYGRMhRCUqGxwfAVI9HhYgczcvEWQ5L/xAAZAQEAAwEBAAAAAAAAAAAAAAAAAQIDBAX/xAAiEQEBAAICAwACAwEAAAAAAAAAAQIRAxIhMUFRYQQycRP/2gAMAwEAAhEDEQA/APDUIQgEIQgEIQgEIQgEIQgEIXQpk7IOUKdmCedGlSDhdT8J+CrdaKiFbPDKnQ/CjOCd0TrRAhdupEbLmFGtD4hCFAEIQgEIQgEIQgEIQgEIQgEIQgEIQgEIQgEL6AmOC4O58TorY43L0jZeymTor+F4O9y0eE4BAmB/7TnB4A0wZZ7mP/ZWuPHEdmdwnLA3CZUeDBujR8LTYPDB4/l1bHDOyvrSGV/p5XJwJWs/pZUZ4UoGTfhCq1TCDp8LWYjhpA0+UsxdMNiRrM20hBncRgxFhKoPwLSLhal1Nh0PyIVevgLdkv7GTq8K/AZVGpQc3ULU1MAW/T+f+VWe3NYiVW4Sp2zaExxXD4NvhUHMjVZXGxZyhCFUCEIQCEIQCEIQCEIQCEIQCkpUi4wEUaJcYGq3nL/K+SC4eYiQI66e614+Psi3RbwXlUkAu1OkrXYHgos0ES3WBf2VitR8OAIL9h/nor/CKhAHUwHTbS9rTouyYyTwy+osPw85i1kjS8AxPvIPsp34Ngdu6denyrlXEAVGhty7WNS0dLd9ypqVOnElsG5MSbi5FrExeFjatC6oxkANMEHToV8p16zTDw1wveY9I6q0WOqHyCxIPSBtqoOJ4F41cY0AAuZ0l2gHyqdkq2J4m7xGtAIkD/8AXTMrLKTg6XQfmfcmyo4fhuLfJgZDpfLZtrmV9xuLcxwZGZzGy7O6xvHlgwT7zfdLRax/iMlwaHMvvdJ+KYQEZyHZTBkSQJHSbeoTOhimOaWvsHCNxIPreNpXWMpQyNvKNCR6drKJUklDAUvDsdtzMTpJKTVs9NxcZj8iNJEWVnjWA8JxInJI0JNxcAgqvDCyS9zc0+W1wdbG36LT1+0LENd0lKMfhC1xMeUm3Yr7RMvDRO4B2J2V/wAOr4ZDw1w0Ei8DeUuOjbOVKBF/zUNagHWNj1TOqyLQVRrM3/kp+qFFaiWm6iTmrSDhp/pK61ItKwyx15WlRIQhZpCEIQCEIQCEIQC+tbNl8Trl/h+Zwc4SJV+PC53URbpquSeVQAKtQXN2j91qvGbnlt3GwHtv8bJNR4hUc3JTF3GJG8WDR0bdP8HTp4akDEvNrCJg3t0/Jej06zTHe3bcMMpzmXOBFte9+mg9lwaga0NIIzOh2UXA01FzJVevxg1JaGnOZhrSB5Ro0XknvO+in4MAXljpDzcA6tIERA/llFmvaU/CuW9SHZbEGbEg2Em0K5wnDNoPA8TM4wwyTci5kaAkG3onH2VrKMHW2b1129FkjWa905XH+46bEAlpJJn8IAg+sLHdq2mgxYYwf8QARm0k9evYd1nMfzOZyNpwXwA97xlE7hpAA9zHqtXxRzXYOWgOJpy2IMkXgba2WKZyzWOR1RpcHAFrY+mTYG8AxFr7LlyqTatXq06TqTT4lQgFtRjpyzsCOgk6CxuVXocq1zTGV7ja4LjF72GgE3t2stNy5wM06RDxBJNrWHqNdlLxDiXgucXiKbQSS2SYG+3xfVEvOcRTfTeWvBD26b5hpAvBVJ/NDmODcrhsQSYHzre60vO/EaFWjTrUnB7XZ2gwbObEggxFr9d1ksPxkuc1j2MMANGaBA0uf37qcOSY3yi/pY/qYe7w3u8rx5CRMOOk9iYHuqlJ+byuykD6u3+Fxh8M4PimQWzEPaHiRex9te66p8HqF7nkgzcRvmPTteAt8rjljuVWXSSjgx9TrMFmC+o0J/l0zfWbH9wgTvoDH6KDENNgbi0x0XNfDmBBDm9j8g/z2Kymd+rK2PokMc8DqRO41Wc+0NJHfUdO/oneN4gQPDOwNtyIgALOPbErfGbiLVquYKqYiiHBW8QyaYduNff/AGqlN036fuq6+VJU9kGCuUxx9GbhLlzZTVXCEIVQIQhAIQhBLh6Jc4Abrb8J4aS3K0dAP56ws9y7hJJedlsOD419JznNj6SJIFvQ7L0v43HrHt+WWd86X+IYqnhWhjBnqxBJvlnWBsUjdj6r6msl2sQYDdhNtFw9skkkAbk3+q4Md59VYweEMQTla4wDABeRAAE3A3XVqSKOazXmkHwS0mxOuus7DdbrhgAf40QGiBP3i0kD+d1T4lwcfYy1gGlo2EwOt/8AKZct1GOoNEhwpOhwiPKbCRvA3XPnluLSIuJ42tUAyuGUTmBmS4zGmsWtI01SChgny57iSQT5HFoaezbyJ09u623FeDAS5hIzaCAQd7dPYzqktHgVYvYXAgSIgknMCTMnbT5WUykiVvh+LJwdNrgWHzFub8QnyO26kHcN3V/hvGnNzNq7QdI9ZPVXuM8Oc6lZpNTM0st9JEea3S5v3SdnK9dg+lribQXgTO3eLdFxZ5efC8NKnNlFoh0yHFpHSN/391k+a+ZDiAabPLT3JFz27KXiRptc5lRnnN3PY5rrgQM2xvAhIa9KBLiPT942XPlnfS+vCLhGDc/DYmkAXABj263eDl8ojWCPhKmYYvE28vlJP5W1G4T7lKu441t4a4OB7MAJjsJAuquE4kynjqrnw6k5zw4FshwLjeNtZUY5M1PAAgkiQ4QZ9Dp8wtHRouqsL2Mc3zmJbaDex3gyrmO5VbUa+tRyBrRmpeGYDhEkF0GOxAt+av4XmXDuptbbJGWWggZwMxpttJdEnQLpmN9yjKcRwtQEuLYcbiDaOsbJE/DOefNLQbuAMTtE6G6f8ygNeRTe8kGRmI3A0O4MgR2Cz9TEPaH55Mj/AH/lVmV2rSytw2qyrBGXWC7SwnZU8QHTDtdZ7G6nxfFXPBaCQ2bCZgRH5qOk0uk2s0ToLWFhvqvQxl92IWcI81GuYdY/I/4MJSLFN8NQyVmjabnbzCRf0hL8ayKjh3KrVo4e/wDNLq9OCr5ChxTJbPRY5zcWiihCFzrBCEIBCFNhKeZ7R1IUybuhq+E4fJSA9z7prRwVR2UAWcRAnWZk+gAMnZQCnDPgfqtLgOEmm0vf99jBTkiwd9dptu0Huei9z+mMjnJ6OBaXEOMNuXGLRaYtE2t7BR8K4fUxGIkA5Wut2aJgDvEXVupTd4T+oMEdrCLHqnnJlKGgNABnzHsbj1WeWWomNdwXCEMAeMx/S8rNcWwFTA4x1ag6m5tS7qLobZxuAdNSYnqVrXkAB0wBJHqLDe+s/CXVeFUgfEqCLC5MuMaeh9PlccyaIqWMpPc2HVKbz/8AWDcHXrEbyrOJ5tw2HvmLwLOLQHBt4ku6yYsfhL8E2iHOyUnPIH1F5IM9QYusRz9xzxWtpNY5vmBGkOF4Fja+wCTDtdIt1G+b/wBQKbiGNd4ma3ktEyLnr2Hys7xzi1V7i3xHC4iJny2gmxJ3SPBUDRrU52ljo6gzE+spyG5ajXGLOHe2t15OfJdujHHcJqmGqVKgAzHLc/rorfFMEWzYjNcWsLC1+94UjhLquIDoBcbSWyTcmBqOyho455JMy5xJO+lxraB26rL2tZorfTdqJ09FAcGSXjMwFozGXax90dXC9kxxFBxm8dbpb9mEkEwI11/LdJWGUOeWuYalFhaHwBPlNwRcxB7zorTWg06mUAtg5REkk3kTo8CwISbD4AOg04I0JF/ndq0/BsGPJaS10tg6t77iDOxmfRb4Z3WlEXLXKni03OxDQHlwcxpkkNF/QH0+VR5h5dqN8rKb3ydY8vST7L1RsAX1Olomwm2oUWIa2NRe3quqe06fn/F8v1mPILdAXH09P2U32ynToZCwOcSZIMFk6dj6Feg86nJRLYaS85ZmMoNye9tkvZhcPSY40msL2RSdNiXDKSTYzbcdF199zyiTTL4DhlRtIPeA1pk+YExa5gaW/ULOVHSSepn5Ws49xgPblYTka0g7S7QaagE29FklM/aXL18FwQu3Nt7L5TH6qlgWPEGFypsU2HFQrks1VwhCFAEw4HTms1L045XYDXE9FrwzecRl6ayo2WwNZCt43Ef9tv3Wgz1JaSL+kAKo6WuEyBYifyKMPNQunzG7j1Mm/wCd17ljnh1gBnzNJkPgXP3jpt7pzg8C/DuaIkEjM7QH+arK4LEBhEfiaC3UnMPq6froFs8LzJSaynTeAQABJ0M2gmJaZ/UdVy8kq8N+N3psqtcRkJOUfemLfIC+YB9HEML2uLps7WQejht+ikqcOcWZqZsR5WkSJPXv+XRL8JwdzXGpHhE6lpLQf/IWHuuX4unxJZ9DdNgG2PqViuMcr1qmKpkMJYHtNiDYEW22n5WywmCqNJD8j2k/UCDY/wCFCOFU2PkPc0FwnLJE7SYt7qJl1NKPGeX3sIrVGhrHOaXlhnK7UkA6g/kSey+YvCTTzs8zSLWHY6f5utu80qlI03Oa5sQbg9p9VLheXaFGlTFQg6NaTudtN4Av2Xm83Dbdx0YZ68V53hPNSAyZonM0jVkzLdpyyEvfQa10U2w0i51MGP2C9I5l8HJTimyAZYCNm62NjfZZziHDW+LchpLbiMoAd5hbt/Oq58p0aS92SqUpPXprop8Lwyadao4GGBoHq43HU2BV/FAUTcg9YVXGcfqOomjTy5HfVa5jS/8ANFWaZck0YcucMhsub/3L0mgeY2ImxEN7nstLWNDDEEtyuIkF0HUgQTJgNHmtMws1w6lUpUzWqMqOfAyyCLNFgHHaL2Hyl3FuZWZnGrUYHhsCcxLRBktGg6C0zddWEvyMNw/4n/1AGYubTkCQDJ806RMQNz6LL4vmfEV6oDWOdRETk8xdmB6X9uyR43Hsqsc2lFha8nS35pVwXmbE4ZpbTe5oJlw6kAjXpc27Lq4Mbd2+0ba3H4KoaTn4ovaBDsxbPnmAANdBG2uqT42qylhmlry6o5xe9x7+UC/QA/Kp8Q5hrVaYD6rjYDL2Bmeg7BKMTiC83nVdmOKa58QkRtf81zC+NXbQrVD65s6dFDTdEq25sxAi3zGsqqBcrPKJU8cLhVVcx2yprkz/ALLhCEKgE55UAOIAO4SZNeWqkYlnqteH+8Rl6egceg0sO4Qf7bmk/wDJj3fsWn3SynVIHk1N3TbQ6Dr1t+yeY/BRh2AtsS8hwOjiQIPtH5JTi8K1jg1hzZgMx6O3Aj2XtzWnO+irkLXtIIa5hPo6wE+kqaviyCWgxq0wTcDbuqldkgskBxIAANjAtYD6iY31KrvdmGZ1tjoL/sq2bS9K5O5hY5goPdBEZT1md/XbutHR4OwA5nOjMTck+19uvX2WE5HwtE0nVKsEMIgAiZEO1m23rdaDE84UKwcGmplH3mCcsXMyRMdGzruuDPG9vDSVe4ri20yMuQO2LnEWO7QCCZ9d1EWvp58rWvDqYc1jPrcSZLmyYc2P0XnmM5nd4wqMPkz+QEzAGgB2EQfdazlrjLm1WsOVzahqZHl0im1gBeBB+k23iZ7KmWFkWlfeN8Mo+KytTy02PuXG2V7QHZC0Gc2lvVO+YeK0KtD+3VDqlGCxoJmQRJncATPVWcJ9lxNF9LwiW5i5zgdHwPMCYcCbeyzH2UUiQBeYk9BtAPVc+SyjzTx6q9tN58otmj7rrW7C0j/S64dizVAFz09NjChxWHYJa6cjveOhHUi6pcBwppV8rX6mzhIsP2/TdcPLhd7+VfDLWWqY8QwBJc0kRbLB66rPcQ419ks1v9xwMExDQLTfeVsOOvBpkzDm3AAHmLb9L2m6845pxbqj23GUNBmNS4nr6Cyt/GwmXJNnKV4jmfFEumq85tQTm0sNdN0sxWKfUhzjOwtt7KxWw7RfOPMJMAmCfu6CNtJXGMoABmV7XS0GGgggy4Q6d7TItBC9qSMOs3t3w/GZHg7b+hTPGUA+o8MAdDQ8iTrFyItMRPuk+DYC67g3Tv8Alp82TrDtotfIqVATuA2CT7WVLMZl28q5W/Ch4IMa9+qkFP8ARX8ThS0yXNygRY6AxsdFMcF5C8mm0AQATG1iNjP6q3fH4mb+lb2afy678EgaFaLl7h1OWuc5ri0B7mxIi0AyRLrzGg/Rhx/DeM4kAAEyyBlMO2P+Ut8p0x1Q2AA0VYi6ZY7CGmQ023iRbaT3Kp0YLvS/wq5JihxFkQFRV3ilWXqkuPP2uEIQqAVnh1XLVYe4VZfWlWxurse88pVG4mkcO/LrLCdim/GeU2NDnBoyZW5hfVpEgwJg9RpC865V4o5vhVGRIg/GvqvT+C83Z3NpVC3MZGZtwTtbobfK9bPt/bH0wn7ec8a4bTpVA5s5gZcx22hAFriNCOiU/Yw9zjny5vM0bSTodhAn5C9AxvCKNerVw9aq5lQS4Pc5uUydNjAJEDvssTx3gVXCuyOuDcOBBBGkhwsQYlaY5S+PqFbBY+vhHuAcWZrEg+oG8HU6r7U4zTc0PqOOdhgBotcatvDWiAIneb6D43hTq7A6mM7mmHMB8w1Om7ddLqA8BruxIpOpu8YmTTgCwh2nolkTFKtWzPFQl5LiZLhMDX0302Wm5Y4pkfLs2TLUDOgc8C8+jRIHS10sHLNcUy+q0soseWvE3af/AA1MTqYTSry3V+ztxFBpdhyCB1aWWcXtbIaZn+a4Z61peG/CsWabwWAazcxY/iiLRe8dUxqYxz5qFsAnUAgT0GyxvCMaBV88u1tIAJF7yR8W7FNMVxgzlmQNP5K5M+NeUxxtYFkyB2SDEPJIymCD1j0TiqW1cNYU2vYCS7OWuLZ/DHndpptssjjXQ4hpkibjQhv3hoYtKpeLvjcTK7aKlx59NrWuAcDvqY33tI6pLxzhYcQ9hmLQTE0wPqzaADSe6Vt4w9h6hbDg48dniFrageCRJLSHNgQ0gxN9b+kLknDy8OUutq737ZDjVKtWLC6m1lTKwClSpubFNrRlqEf8upMnXSF6FydyE9zPGDcrg0GYEueRNyQbeiipc3UKlYU20xRPiAvggCpfQuOp9x8LW1uO0m0H0aNUNJMUy11x5rRJvvO0Lfk5LdY2aPbyzjvIVTDOcXsysa3Nm+qegygnLPU+5WZxDm5/K2G9CdF7vTw/isJxFScwuQJBLCS4mJufNB9l5NxrglGm+aeIp1Q4mQBBEW6xE212K6+LkmRSmpiW5AGZg42dJDmncHTt+S+sw0zmzOgfwdrqfwg1huAZA0kgXJi8fA/wmnC+BueGGoXNDswLQBOUWAPcntYbytLZj7Vc8Bx0Hw3BoIdcuBIDRPlMHrdX+ZsU1oBbVOe0AQdbm/3YUdHgmQ6iNNHC0zJJOsTbT9VRxuHaHZC0SLA9IOkeyz/6Y2m9E1ZwdLjJN5n8lSe6B3P6JzVoCCAInUpLVYQTOym2WbJfhfiz5lAuqjpJK5XDld1qEIQoAhCEGu5Kxch1I63LZ6i8e9x7haUVx4gdEG1wdhE32Oi834XjDSqteNivS61Br6Ta1I2cPO3oZvHbQr1/4nJMsNX4wzmqh4jRDgHMf4khxqSPMyDBJ3gzKiw+KqNa1r2ywXbIjTWDFxOxkaWXTKYdInLFyYuBY32cJIsellWxbXZnGLMPmiIvaZFoJ0PouvSiSphw5+bDPcXn7v0vk/gA+oA2sZuLBMMZ9qfSZWhzatOZc0Q4NEEEwL/embmbdlOHwxHnJdH1FzDJAOgvcb37LScu8xVqZb4jwWRlOZ8QPK6xOg2WOcv+rQrquFTDVKj6tYViRmbYh0W+6LEA5r7NOpS/hXF8TS8tJ9TK76mM36kNM3jNJj5Wx/rVCpXFLKW4d4Je0wHGqAYzWkz1MgzvFoOMcuYXBMdUc92U/RTBBLz9Ql0aa20sNVhv5YuRcd4dSLGvw4qOc3y1/vBrgJBc4GBInQ/dOkwueLY4sAa6nTDsjGmAdWgeYGYBOhgbHqUw4NydXrUnVaVc0a1Ugtog5c9MQZfl0g3E2uNJXHEeTMS2BVzS6oZMSDsXToATOpG5VfG9bTGUZxOHgi8HQkgH1iCrop4eox0vexxILWANdImD/ctlIaSR5YJGmih4lw91J5aKUik8tL3T5iDo4TkAtt1Ki4nxKvUriKfhOBADKbQ2D9NmgDUfPdT136NlT6Qc4iSBeJF+0xurdLjOIot8Ok4tmxyi57TE+y13D+SXVmtJOSq5zWlsZDmqTIiMrQDYxpYWssvx/hfgVDTBBifMJAIE6DeSFMst0mqjC9zXF7w2PM3NJzPs2BEwe5tZSU8LXFMPkwbgZptJBJH3bjeFHhqVaoS1rDUJBMASQBckbgRunOH5gxFKjWw7rl0NLRkEQTAtcwfw+6m4z8bU9tfyfiatfDOYHuDwMlmktbmBkk3GmxS7iHJ1Km13i1smgBFPU6uuT6aCD8pLwT+otbmpGq1jmuFs2V2UwbCziD/LK7huHmtTc+rVeajcxeCZGYRkBN4vcxsFzzj6W9b4Ttao8KbRiq1hAaLFwkuEGCbW1/ROMOGOaHFsZpBAF27T8391xiBUfSZSJc5xfDnk3MbCfuAE/CuUKOd2ciAwENA0A0j/AJE6rnz3cvJC2vhsrZJc4CY6Ak2vuklSqSXPdck9PgLV4+l4gl30giGC2lp7Aa9bpBzEKbKRixOn89EkKzOMr3MaaBJOIVYHqmFV6RYytmd2TK6i2MV0IQsVwhCEAhCEAtvyLx4A+DUu02I6tNjHdYhS4euWODhqFtw8nTLauU3HqfHeFOousQ5jjLT2i3yCP4EsZXc029I1Dmn7p7fzonPLPFKePw4w7jlqtk0nE/eOtN3Y7d0tr4F7Hua5plskjsNSvbwzmUc+tK1QDMC1sNcQcsmAZ+kkxMd1axOGLsrYBAIE3bB0JMkW7xOnRVGWcCQHCZIO43BhWqmPeGNio5zG/S10+UnQE/eaI07+qZRL47EObSgwH7ZmyMjdBMGPQxp0U2H4/Ta532mm6sY6mC6wYcswPp2AsvjcYzJFSm7Md83kIO4BBymwgd9rKlivAqPe5xqMkNDXNYQMwsc97GBssuv5Ttbpc6YqtVysJph0A+GIIAtqNATrHWy4rcNxeIc6H1DTa4AkuJa0QBJM3lvQTdd08S5gBLgMxvWYQQ7KABmbGYOFh7zvJt0uaazKeVrPEmQ4h24sdheSeuxEKlx/EW2pNNSm0+LTdUDATTDnA5CLO/tk20Ebjyz0TTgmKoY5gDqVapWpQTD9hPmBL2/wKlwL7U81HvqlmhDaoc+XQdnbww/pqo8Pxg0axcKrS0O84ZRc0uadM3l0Env6qmWPwarE85YegW2cHXa0gMkC2aTPp1lLsZxbDViHhtMNBguexrjFyQBGXLraYkjopcBUDq32ipTaGObkYCwO8oJJMQQDedNr6KjzHwdmZpeH+EA6AMrRntNxZogNAtFys5jNrbXv65QY0+EKdNuU5W02hjjrq9rbA+sRMIpcQb9nYTkYXVB5g1rnAAk3JEgTGpVGlybSqsa8OGWAMrS6QLuIkSBc97NjW6vUuUcKG5BUcw62dcxtMCRfZLMUboq46xBOZznZSBDCBZpILRLRbYXLio8PhKRqOp05AgSGmzp1v1mymw/KGH8U1A6oY1aSRfZxcTJF/wAvZO+GcIZRBc0AOIguEnaIB6Ruq5WSeEeXNGgIBeBmm+hiLgA7D919IaBFh0Eyk/Gqrzle05abZNoF2ki+8GdL7LIYri9RznwfqsTuR+3+1zSJ7abLjfFadJhdIcbCBB17Lz7iGPdVcXOPoOg6BclVMXiAxqsj2o8RxECN0oXdaqXGSo1jld1rJoIQhUSEIQgEIQgEIQgvcJ4o6hUDmn1XsnB+Ntx9NrgW+O0EEESKjXCHd80bDVeGphwfjFTD1A9hIgzb9l08PN18X0pljtvBgzLm5TmE2G19OvuvgqNy5DaJkFoue5sbX16lNsBx/D8QaM7hRr2HiCwdt5/wnuvnEeWsRTDnvYSD96S4W63M26/K9eZzKMNaIalJxOSdBIE2jXU6D1sDuuGYGq9pylxbGgdNmz5SJtAkievdMw45i0ghtiWui9ogOkEiCYA1tqu6ZZMuYwkGTbr/AMTB7WjQSpqSbM6lMNIB1Y4BzZEAyJ+oTrqFa4XiqApkPBbVGbI8AnW4a3dkGdI1Vt9Gk6waAT0Gp2i/puew6WaHA6LocXudFodpYGwMmNIv26ql0ktxlSTnJzMeBmc0wSR905QMt7wegV/hNdjXinSy+G6PqaHEh50cdrdTPa8KdnL+X6KhAM/Qb6ixzRmEx02TjhXLDmNAZlynf73Wdx/N7LLKzS0dYjC4oj+2zKR5SwtcRA0IfMER1FjpqqLsG6oHZhFSI8rX5SNiZJiCP1BWhxGDqtZkL8wI+/8Ad+bSlT3V2kg1YABIAa68CYBsI7ArGUfOH8LNKlmrkNAt9brA+ltU44fjWVWzTYI0zZcs9wSL+qR0+IhwaXEvqZrNf5WtOxh1j663WgoOLb6k6kkn26fEKMpU7dVqJPQpHi8JimVXGmWNpGPKJt+L0JMlNquPjb4sqlTiDTYtd+SrEXyznFahyuo1B96fcdDOhmUjr4JoBLQ+eriI/QLS48tDpYY6gj/Oiz3GOK0qTfNDnDQDSe/VZ3HS2pSjF1g0SVmMbiy89lJxLibqriTp0/0qSwzz+RaTQQhCyWCEIQCEIQCEIQCEIQCEIQTYbFupuzNMFeicof8AU59KKdQ+Xodv/E7ei81X2Vrx8uWH+K3Hb9BcQq4XGU84ImBOX9RtI6FZHG0Id5HZ2j8TcpEehIOmxXnnDeP1qBljj6LUcN51pOkVWwTqQSP3gr0eH+Rh62yyxp/geGy3NUf4YOkOAmNleoYSg0T4x9SJHyISKnVa8yxzXA7SJ+DqnGELgAwtDmEiz2z73iD6FdF8/VVnD16Qe1wrMIGggt09f1lMK3MAic7ANPxflAKWYjhAIdBaxxNm2LXDqXEQ0j9gl/8ARnZoyiTEWDmn0cJj0hU641JxW4zmHmr0YP3cpm3bPIVd3HGNlsMv+DOPjK79UmOCDCc4LdbEW9lL9rLLtgjYiCPS9x7p0htepVnVDDA6P+VxfbzAkhMMNharXCYgdHE39Db4hL8JzBUI81NxjTKAAuavNQZd7Q3tnafyCplA8xNeASSI7ykGI5gYDA9/9rP8b56a6zBdZDF8Xe/eAue8uOMXktaXjXNYuGa9VksRinPMuKiJXxceXJcmkmghCFmkIQhAIQhAIQhAIQhAIQhAIQhAIQhAIQhBJTruboSExw3MuIZo8/KVIV5nlPVRqNPR58xA1g+w/wAKX/54/UsbPosmhaTnzn1HWNa/n6pH0/z5VWrzrWOgA9h/hZxCf98/ydYaYjmOu/V5VB9dztSSokLO55Ze6nUCEIVEhCEIBCEIBCEIBCEIBCEIBCE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 (Headings)"/>
            </a:endParaRPr>
          </a:p>
        </p:txBody>
      </p:sp>
      <p:pic>
        <p:nvPicPr>
          <p:cNvPr id="7174" name="Picture 6" descr="http://www.khoahoc.com.vn/photos/image/2009/04/23/earth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72" y="1839310"/>
            <a:ext cx="5747199" cy="472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445CEA-1A9C-4338-B0CC-D7DE3DF273C7}"/>
              </a:ext>
            </a:extLst>
          </p:cNvPr>
          <p:cNvSpPr txBox="1">
            <a:spLocks/>
          </p:cNvSpPr>
          <p:nvPr/>
        </p:nvSpPr>
        <p:spPr>
          <a:xfrm>
            <a:off x="537806" y="2537084"/>
            <a:ext cx="5010638" cy="71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 (Headings)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 (Headings)"/>
              </a:rPr>
              <a:t> sinh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 (Headings)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 (Headings)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 (Headings)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 (Headings)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 (Headings)"/>
              </a:rPr>
              <a:t>thêm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9270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ECF248-3147-472A-8753-69924509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vi-V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BC079DE-5504-42CB-9805-01575C249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1)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vi-VN" sz="360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Hãy so sánh nguyên tử Magnesium (Mg) nặng hay nhẹ hơn bao nhiêu lần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so với</a:t>
            </a:r>
          </a:p>
          <a:p>
            <a:pPr marL="0" indent="0" algn="just">
              <a:buNone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 a)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 nguyên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tử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Carbon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(C)</a:t>
            </a:r>
          </a:p>
          <a:p>
            <a:pPr marL="0" indent="0" algn="just">
              <a:buNone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 b)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 nguyên tử Sulfur (S)</a:t>
            </a:r>
          </a:p>
          <a:p>
            <a:pPr marL="0" indent="0" algn="just">
              <a:buNone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 c)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 nguyên tử </a:t>
            </a:r>
            <a:r>
              <a:rPr lang="vi-VN" sz="3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Aluminum (Al)</a:t>
            </a:r>
            <a:endParaRPr lang="vi-VN" sz="3600" b="0" i="0" dirty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vi-VN" b="0" i="0" dirty="0">
                <a:solidFill>
                  <a:srgbClr val="313131"/>
                </a:solidFill>
                <a:effectLst/>
                <a:latin typeface="+mj-lt"/>
                <a:cs typeface="Arial" panose="020B0604020202020204" pitchFamily="34" charset="0"/>
              </a:rPr>
            </a:br>
            <a:endParaRPr lang="vi-VN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99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C1C731F-B91B-4392-8958-A41D15D97D9F}"/>
                  </a:ext>
                </a:extLst>
              </p:cNvPr>
              <p:cNvSpPr txBox="1"/>
              <p:nvPr/>
            </p:nvSpPr>
            <p:spPr>
              <a:xfrm>
                <a:off x="191344" y="1052736"/>
                <a:ext cx="12192000" cy="435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so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và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Y, ta làm như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4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B1: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khối của X và Y ở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1/42 SGK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4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B2: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en-US" sz="4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B3: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a &lt; 1: 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nhẹ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 algn="just">
                  <a:buFontTx/>
                  <a:buChar char="-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a &gt; 1: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1C731F-B91B-4392-8958-A41D15D97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052736"/>
                <a:ext cx="12192000" cy="4358822"/>
              </a:xfrm>
              <a:prstGeom prst="rect">
                <a:avLst/>
              </a:prstGeom>
              <a:blipFill rotWithShape="0">
                <a:blip r:embed="rId2"/>
                <a:stretch>
                  <a:fillRect l="-1750" t="-2517" b="-5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428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D752A0-5E4A-442F-AD47-A4921C0D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710E1FAC-CA71-42D3-940A-17E826C655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4359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vi-VN" sz="3600" dirty="0">
                    <a:latin typeface="+mj-lt"/>
                  </a:rPr>
                  <a:t>Nguyên </a:t>
                </a:r>
                <a:r>
                  <a:rPr lang="vi-VN" sz="3600" dirty="0" err="1">
                    <a:latin typeface="+mj-lt"/>
                  </a:rPr>
                  <a:t>tử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latin typeface="+mj-lt"/>
                    <a:cs typeface="Calibri" panose="020F0502020204030204" pitchFamily="34" charset="0"/>
                  </a:rPr>
                  <a:t>Magnesium </a:t>
                </a:r>
                <a:r>
                  <a:rPr lang="vi-VN" sz="36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:r>
                  <a:rPr lang="vi-VN" sz="3600" dirty="0">
                    <a:latin typeface="+mj-lt"/>
                  </a:rPr>
                  <a:t>a) 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 hơn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latin typeface="+mj-lt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+mj-lt"/>
                          </a:rPr>
                          <m:t>24</m:t>
                        </m:r>
                      </m:num>
                      <m:den>
                        <m:r>
                          <a:rPr lang="vi-VN" sz="3600" b="0" i="1" smtClean="0">
                            <a:latin typeface="+mj-lt"/>
                          </a:rPr>
                          <m:t>12</m:t>
                        </m:r>
                      </m:den>
                    </m:f>
                    <m:r>
                      <a:rPr lang="vi-VN" sz="3600" b="0" i="1" smtClean="0">
                        <a:latin typeface="+mj-lt"/>
                      </a:rPr>
                      <m:t>=2 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nguyên </a:t>
                </a:r>
                <a:r>
                  <a:rPr lang="vi-VN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Carbon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Nhẹ hơn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fPr>
                      <m:num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24</m:t>
                        </m:r>
                      </m:num>
                      <m:den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32</m:t>
                        </m:r>
                      </m:den>
                    </m:f>
                    <m:r>
                      <a:rPr kumimoji="0" lang="vi-VN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</a:rPr>
                      <m:t>=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0,75 lần nguyên </a:t>
                </a:r>
                <a:r>
                  <a:rPr lang="vi-VN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Sulfur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Nhẹ hơn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fPr>
                      <m:num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24</m:t>
                        </m:r>
                      </m:num>
                      <m:den>
                        <m: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27</m:t>
                        </m:r>
                      </m:den>
                    </m:f>
                    <m:r>
                      <a:rPr kumimoji="0" lang="vi-VN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</a:rPr>
                      <m:t>=0,89 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</a:t>
                </a:r>
                <a:r>
                  <a:rPr lang="vi-VN" sz="3600" dirty="0">
                    <a:latin typeface="+mj-lt"/>
                  </a:rPr>
                  <a:t>nguyên tử Aluminum</a:t>
                </a:r>
                <a:endParaRPr lang="vi-VN" dirty="0">
                  <a:latin typeface="Times New Roman (Headings)"/>
                </a:endParaRPr>
              </a:p>
              <a:p>
                <a:endParaRPr lang="vi-VN" dirty="0">
                  <a:latin typeface="Times New Roman (Headings)"/>
                </a:endParaRPr>
              </a:p>
              <a:p>
                <a:endParaRPr lang="vi-VN" dirty="0">
                  <a:latin typeface="Times New Roman (Headings)"/>
                </a:endParaRPr>
              </a:p>
            </p:txBody>
          </p:sp>
        </mc:Choice>
        <mc:Fallback>
          <p:sp>
            <p:nvSpPr>
              <p:cNvPr id="3" name="Chỗ dành sẵn cho Nội dung 2">
                <a:extLst>
                  <a:ext uri="{FF2B5EF4-FFF2-40B4-BE49-F238E27FC236}">
                    <a16:creationId xmlns:a16="http://schemas.microsoft.com/office/drawing/2014/main" id="{710E1FAC-CA71-42D3-940A-17E826C65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43593" cy="4351338"/>
              </a:xfrm>
              <a:blipFill>
                <a:blip r:embed="rId2"/>
                <a:stretch>
                  <a:fillRect l="-164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7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Hình ảnh 29">
            <a:extLst>
              <a:ext uri="{FF2B5EF4-FFF2-40B4-BE49-F238E27FC236}">
                <a16:creationId xmlns:a16="http://schemas.microsoft.com/office/drawing/2014/main" id="{16404BA5-5EFE-47E6-B167-3F2F6CB0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0077">
            <a:off x="3528085" y="656275"/>
            <a:ext cx="4762500" cy="38628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3896498">
            <a:off x="4167416" y="2768983"/>
            <a:ext cx="3622313" cy="4377665"/>
            <a:chOff x="1691679" y="2420888"/>
            <a:chExt cx="3240360" cy="3024336"/>
          </a:xfrm>
        </p:grpSpPr>
        <p:sp>
          <p:nvSpPr>
            <p:cNvPr id="2" name="Rectangle 1"/>
            <p:cNvSpPr/>
            <p:nvPr/>
          </p:nvSpPr>
          <p:spPr>
            <a:xfrm>
              <a:off x="2195736" y="2996952"/>
              <a:ext cx="2736303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524125" y="2420888"/>
              <a:ext cx="103976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91679" y="3717032"/>
              <a:ext cx="832445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91544" y="3789041"/>
            <a:ext cx="8064896" cy="590265"/>
            <a:chOff x="340672" y="3789040"/>
            <a:chExt cx="8256278" cy="800476"/>
          </a:xfrm>
        </p:grpSpPr>
        <p:sp>
          <p:nvSpPr>
            <p:cNvPr id="6" name="Oval 5"/>
            <p:cNvSpPr/>
            <p:nvPr/>
          </p:nvSpPr>
          <p:spPr>
            <a:xfrm>
              <a:off x="1718182" y="3789040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11760" y="3806129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086334" y="3789040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779912" y="3789040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822638" y="3933056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024604" y="3789040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477582" y="3861048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903372" y="3933056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40672" y="3806129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7209794" y="3941444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516216" y="3941444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148064" y="3861048"/>
              <a:ext cx="693578" cy="6480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sz="20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Fe</a:t>
              </a:r>
            </a:p>
          </p:txBody>
        </p:sp>
      </p:grpSp>
      <p:sp>
        <p:nvSpPr>
          <p:cNvPr id="7" name="Left Brace 6"/>
          <p:cNvSpPr/>
          <p:nvPr/>
        </p:nvSpPr>
        <p:spPr>
          <a:xfrm rot="5400000">
            <a:off x="5634965" y="-903389"/>
            <a:ext cx="590264" cy="8404187"/>
          </a:xfrm>
          <a:prstGeom prst="leftBrace">
            <a:avLst>
              <a:gd name="adj1" fmla="val 1317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8030" y="4870164"/>
            <a:ext cx="789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Tập hợp những nguyên tử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Iron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6751" y="5229309"/>
            <a:ext cx="5406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Nguyên tố hóa học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Iron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4000" y="0"/>
            <a:ext cx="9144000" cy="1124744"/>
            <a:chOff x="0" y="0"/>
            <a:chExt cx="9144000" cy="1124744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4003" y="200834"/>
              <a:ext cx="8112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vi-VN" sz="40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</a:rPr>
                <a:t>I. NGUYÊN TỐ HÓA HỌC LÀ GÌ?</a:t>
              </a:r>
              <a:endPara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507739" y="1124745"/>
            <a:ext cx="3724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1) ĐỊNH NGHĨA:</a:t>
            </a:r>
            <a:endParaRPr lang="en-US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88318C2-B654-40E8-8FB3-81ED443916DB}"/>
              </a:ext>
            </a:extLst>
          </p:cNvPr>
          <p:cNvSpPr txBox="1"/>
          <p:nvPr/>
        </p:nvSpPr>
        <p:spPr>
          <a:xfrm>
            <a:off x="9999668" y="3662920"/>
            <a:ext cx="90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1A4FD92-7715-45ED-B76F-CBC31356F46B}"/>
              </a:ext>
            </a:extLst>
          </p:cNvPr>
          <p:cNvSpPr txBox="1"/>
          <p:nvPr/>
        </p:nvSpPr>
        <p:spPr>
          <a:xfrm>
            <a:off x="1376286" y="3573017"/>
            <a:ext cx="90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124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"/>
            <a:ext cx="9144000" cy="6858000"/>
          </a:xfrm>
          <a:prstGeom prst="rect">
            <a:avLst/>
          </a:prstGeom>
          <a:solidFill>
            <a:srgbClr val="56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79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50B27A1-C44F-47CC-99CE-E7BE4C4B9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33" y="685417"/>
            <a:ext cx="5439534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0"/>
            <a:ext cx="9144000" cy="1124744"/>
            <a:chOff x="0" y="0"/>
            <a:chExt cx="9144000" cy="1124744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1247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4003" y="200834"/>
              <a:ext cx="811241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I. NGUYÊN TỐ HÓA HỌC LÀ GÌ?</a:t>
              </a:r>
              <a:endPara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07739" y="1124745"/>
            <a:ext cx="3724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1) ĐỊNH NGHĨA: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 rot="2243163">
            <a:off x="4516256" y="2931030"/>
            <a:ext cx="1728123" cy="1584176"/>
            <a:chOff x="2339752" y="2852936"/>
            <a:chExt cx="1728123" cy="1584176"/>
          </a:xfrm>
        </p:grpSpPr>
        <p:sp>
          <p:nvSpPr>
            <p:cNvPr id="7" name="Oval 6"/>
            <p:cNvSpPr/>
            <p:nvPr/>
          </p:nvSpPr>
          <p:spPr>
            <a:xfrm>
              <a:off x="2339752" y="371703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347795" y="350939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555638" y="2852936"/>
              <a:ext cx="1152197" cy="11521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600" dirty="0">
                  <a:solidFill>
                    <a:schemeClr val="tx1"/>
                  </a:solidFill>
                  <a:latin typeface="+mj-lt"/>
                </a:rPr>
                <a:t>o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rot="6394724">
            <a:off x="2753512" y="3117914"/>
            <a:ext cx="1728123" cy="1584176"/>
            <a:chOff x="2339752" y="2852936"/>
            <a:chExt cx="1728123" cy="1584176"/>
          </a:xfrm>
        </p:grpSpPr>
        <p:sp>
          <p:nvSpPr>
            <p:cNvPr id="12" name="Oval 11"/>
            <p:cNvSpPr/>
            <p:nvPr/>
          </p:nvSpPr>
          <p:spPr>
            <a:xfrm>
              <a:off x="2339752" y="371703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47795" y="350939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555638" y="2852936"/>
              <a:ext cx="1152197" cy="11521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600" dirty="0">
                  <a:solidFill>
                    <a:schemeClr val="tx1"/>
                  </a:solidFill>
                  <a:latin typeface="+mj-lt"/>
                </a:rPr>
                <a:t>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78362" y="4534272"/>
            <a:ext cx="1728123" cy="1584176"/>
            <a:chOff x="2339752" y="2852936"/>
            <a:chExt cx="1728123" cy="1584176"/>
          </a:xfrm>
        </p:grpSpPr>
        <p:sp>
          <p:nvSpPr>
            <p:cNvPr id="16" name="Oval 15"/>
            <p:cNvSpPr/>
            <p:nvPr/>
          </p:nvSpPr>
          <p:spPr>
            <a:xfrm>
              <a:off x="2339752" y="371703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347795" y="350939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555638" y="2852936"/>
              <a:ext cx="1152197" cy="11521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600" dirty="0">
                  <a:solidFill>
                    <a:schemeClr val="tx1"/>
                  </a:solidFill>
                  <a:latin typeface="+mj-lt"/>
                </a:rPr>
                <a:t>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rot="9720777">
            <a:off x="5998083" y="2630339"/>
            <a:ext cx="1728123" cy="1584176"/>
            <a:chOff x="2339752" y="2852936"/>
            <a:chExt cx="1728123" cy="1584176"/>
          </a:xfrm>
        </p:grpSpPr>
        <p:sp>
          <p:nvSpPr>
            <p:cNvPr id="20" name="Oval 19"/>
            <p:cNvSpPr/>
            <p:nvPr/>
          </p:nvSpPr>
          <p:spPr>
            <a:xfrm>
              <a:off x="2339752" y="371703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347795" y="350939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555638" y="2852936"/>
              <a:ext cx="1152197" cy="11521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600" dirty="0">
                  <a:solidFill>
                    <a:schemeClr val="tx1"/>
                  </a:solidFill>
                  <a:latin typeface="+mj-lt"/>
                </a:rPr>
                <a:t>o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 rot="1049480">
            <a:off x="7626142" y="2670448"/>
            <a:ext cx="1728123" cy="1584176"/>
            <a:chOff x="2339752" y="2852936"/>
            <a:chExt cx="1728123" cy="1584176"/>
          </a:xfrm>
        </p:grpSpPr>
        <p:sp>
          <p:nvSpPr>
            <p:cNvPr id="24" name="Oval 23"/>
            <p:cNvSpPr/>
            <p:nvPr/>
          </p:nvSpPr>
          <p:spPr>
            <a:xfrm>
              <a:off x="2339752" y="371703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347795" y="350939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555638" y="2852936"/>
              <a:ext cx="1152197" cy="11521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600" dirty="0">
                  <a:solidFill>
                    <a:schemeClr val="tx1"/>
                  </a:solidFill>
                  <a:latin typeface="+mj-lt"/>
                </a:rPr>
                <a:t>o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05653" y="4762274"/>
            <a:ext cx="5017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Những nguyên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tử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Oxygen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, những nguyên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tử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hydrogen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7898" y="4604246"/>
            <a:ext cx="5429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Nguyên tố hóa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Oxygen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Nguyên tố hóa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Hydrogen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F34E2756-CBC4-4EBC-A557-E592601A03D3}"/>
              </a:ext>
            </a:extLst>
          </p:cNvPr>
          <p:cNvGrpSpPr/>
          <p:nvPr/>
        </p:nvGrpSpPr>
        <p:grpSpPr>
          <a:xfrm rot="7593079">
            <a:off x="5341259" y="1445845"/>
            <a:ext cx="1728123" cy="1584176"/>
            <a:chOff x="2339752" y="2852936"/>
            <a:chExt cx="1728123" cy="1584176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BE4E1BB2-8CB8-4FBB-80C1-B0ED24B800C8}"/>
                </a:ext>
              </a:extLst>
            </p:cNvPr>
            <p:cNvSpPr/>
            <p:nvPr/>
          </p:nvSpPr>
          <p:spPr>
            <a:xfrm>
              <a:off x="2339752" y="371703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31" name="Oval 24">
              <a:extLst>
                <a:ext uri="{FF2B5EF4-FFF2-40B4-BE49-F238E27FC236}">
                  <a16:creationId xmlns:a16="http://schemas.microsoft.com/office/drawing/2014/main" id="{6244053E-105F-4BA1-9B3C-C42BCD823268}"/>
                </a:ext>
              </a:extLst>
            </p:cNvPr>
            <p:cNvSpPr/>
            <p:nvPr/>
          </p:nvSpPr>
          <p:spPr>
            <a:xfrm>
              <a:off x="3347795" y="350939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32" name="Oval 25">
              <a:extLst>
                <a:ext uri="{FF2B5EF4-FFF2-40B4-BE49-F238E27FC236}">
                  <a16:creationId xmlns:a16="http://schemas.microsoft.com/office/drawing/2014/main" id="{1732DCF7-7AA1-40EB-BB1B-AA41E24D2504}"/>
                </a:ext>
              </a:extLst>
            </p:cNvPr>
            <p:cNvSpPr/>
            <p:nvPr/>
          </p:nvSpPr>
          <p:spPr>
            <a:xfrm>
              <a:off x="2555638" y="2852936"/>
              <a:ext cx="1152197" cy="11521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600" dirty="0">
                  <a:solidFill>
                    <a:schemeClr val="tx1"/>
                  </a:solidFill>
                  <a:latin typeface="+mj-lt"/>
                </a:rPr>
                <a:t>o</a:t>
              </a: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E4453493-795D-4167-9FD0-6056EF1894DC}"/>
              </a:ext>
            </a:extLst>
          </p:cNvPr>
          <p:cNvGrpSpPr/>
          <p:nvPr/>
        </p:nvGrpSpPr>
        <p:grpSpPr>
          <a:xfrm rot="1049480">
            <a:off x="7785341" y="1284200"/>
            <a:ext cx="1728123" cy="1584176"/>
            <a:chOff x="2339752" y="2852936"/>
            <a:chExt cx="1728123" cy="1584176"/>
          </a:xfrm>
        </p:grpSpPr>
        <p:sp>
          <p:nvSpPr>
            <p:cNvPr id="34" name="Oval 23">
              <a:extLst>
                <a:ext uri="{FF2B5EF4-FFF2-40B4-BE49-F238E27FC236}">
                  <a16:creationId xmlns:a16="http://schemas.microsoft.com/office/drawing/2014/main" id="{7527C2D8-254B-46D7-9E16-9C4CF510C583}"/>
                </a:ext>
              </a:extLst>
            </p:cNvPr>
            <p:cNvSpPr/>
            <p:nvPr/>
          </p:nvSpPr>
          <p:spPr>
            <a:xfrm>
              <a:off x="2339752" y="371703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44F145D4-47A5-436F-B50D-51E029E88BAF}"/>
                </a:ext>
              </a:extLst>
            </p:cNvPr>
            <p:cNvSpPr/>
            <p:nvPr/>
          </p:nvSpPr>
          <p:spPr>
            <a:xfrm>
              <a:off x="3347795" y="350939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DBAA0C8A-3A3E-4F12-A918-80ADDE5DA160}"/>
                </a:ext>
              </a:extLst>
            </p:cNvPr>
            <p:cNvSpPr/>
            <p:nvPr/>
          </p:nvSpPr>
          <p:spPr>
            <a:xfrm>
              <a:off x="2555638" y="2852936"/>
              <a:ext cx="1152197" cy="11521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600" dirty="0">
                  <a:solidFill>
                    <a:schemeClr val="tx1"/>
                  </a:solidFill>
                  <a:latin typeface="+mj-lt"/>
                </a:rPr>
                <a:t>o</a:t>
              </a:r>
            </a:p>
          </p:txBody>
        </p:sp>
      </p:grpSp>
      <p:grpSp>
        <p:nvGrpSpPr>
          <p:cNvPr id="37" name="Group 22">
            <a:extLst>
              <a:ext uri="{FF2B5EF4-FFF2-40B4-BE49-F238E27FC236}">
                <a16:creationId xmlns:a16="http://schemas.microsoft.com/office/drawing/2014/main" id="{87C224A5-BD60-4634-B218-39175EAD2B0E}"/>
              </a:ext>
            </a:extLst>
          </p:cNvPr>
          <p:cNvGrpSpPr/>
          <p:nvPr/>
        </p:nvGrpSpPr>
        <p:grpSpPr>
          <a:xfrm rot="9991857">
            <a:off x="3520129" y="1975969"/>
            <a:ext cx="1728123" cy="1584176"/>
            <a:chOff x="2339752" y="2852936"/>
            <a:chExt cx="1728123" cy="1584176"/>
          </a:xfrm>
        </p:grpSpPr>
        <p:sp>
          <p:nvSpPr>
            <p:cNvPr id="38" name="Oval 23">
              <a:extLst>
                <a:ext uri="{FF2B5EF4-FFF2-40B4-BE49-F238E27FC236}">
                  <a16:creationId xmlns:a16="http://schemas.microsoft.com/office/drawing/2014/main" id="{C9A1873E-6E2F-42C1-BA65-F9CA19C90841}"/>
                </a:ext>
              </a:extLst>
            </p:cNvPr>
            <p:cNvSpPr/>
            <p:nvPr/>
          </p:nvSpPr>
          <p:spPr>
            <a:xfrm>
              <a:off x="2339752" y="371703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39" name="Oval 24">
              <a:extLst>
                <a:ext uri="{FF2B5EF4-FFF2-40B4-BE49-F238E27FC236}">
                  <a16:creationId xmlns:a16="http://schemas.microsoft.com/office/drawing/2014/main" id="{D7C67ED1-B49D-406C-9E22-274AA32E24DD}"/>
                </a:ext>
              </a:extLst>
            </p:cNvPr>
            <p:cNvSpPr/>
            <p:nvPr/>
          </p:nvSpPr>
          <p:spPr>
            <a:xfrm>
              <a:off x="3347795" y="350939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40" name="Oval 25">
              <a:extLst>
                <a:ext uri="{FF2B5EF4-FFF2-40B4-BE49-F238E27FC236}">
                  <a16:creationId xmlns:a16="http://schemas.microsoft.com/office/drawing/2014/main" id="{A6F44F42-A371-415A-AE7D-CE5428FBE59A}"/>
                </a:ext>
              </a:extLst>
            </p:cNvPr>
            <p:cNvSpPr/>
            <p:nvPr/>
          </p:nvSpPr>
          <p:spPr>
            <a:xfrm>
              <a:off x="2555638" y="2852936"/>
              <a:ext cx="1152197" cy="11521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600" dirty="0">
                  <a:solidFill>
                    <a:schemeClr val="tx1"/>
                  </a:solidFill>
                  <a:latin typeface="+mj-lt"/>
                </a:rPr>
                <a:t>o</a:t>
              </a:r>
            </a:p>
          </p:txBody>
        </p:sp>
      </p:grpSp>
      <p:grpSp>
        <p:nvGrpSpPr>
          <p:cNvPr id="41" name="Group 22">
            <a:extLst>
              <a:ext uri="{FF2B5EF4-FFF2-40B4-BE49-F238E27FC236}">
                <a16:creationId xmlns:a16="http://schemas.microsoft.com/office/drawing/2014/main" id="{902BC5DA-07C8-4C00-9348-0BC65677728F}"/>
              </a:ext>
            </a:extLst>
          </p:cNvPr>
          <p:cNvGrpSpPr/>
          <p:nvPr/>
        </p:nvGrpSpPr>
        <p:grpSpPr>
          <a:xfrm rot="8977211">
            <a:off x="1683604" y="2322459"/>
            <a:ext cx="1728123" cy="1584176"/>
            <a:chOff x="2339752" y="2852936"/>
            <a:chExt cx="1728123" cy="1584176"/>
          </a:xfrm>
        </p:grpSpPr>
        <p:sp>
          <p:nvSpPr>
            <p:cNvPr id="42" name="Oval 23">
              <a:extLst>
                <a:ext uri="{FF2B5EF4-FFF2-40B4-BE49-F238E27FC236}">
                  <a16:creationId xmlns:a16="http://schemas.microsoft.com/office/drawing/2014/main" id="{ED9BF65A-C36A-41DB-B555-2C0432500292}"/>
                </a:ext>
              </a:extLst>
            </p:cNvPr>
            <p:cNvSpPr/>
            <p:nvPr/>
          </p:nvSpPr>
          <p:spPr>
            <a:xfrm>
              <a:off x="2339752" y="371703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F00C6414-B5DA-4444-936E-FA2512E6F7C9}"/>
                </a:ext>
              </a:extLst>
            </p:cNvPr>
            <p:cNvSpPr/>
            <p:nvPr/>
          </p:nvSpPr>
          <p:spPr>
            <a:xfrm>
              <a:off x="3347795" y="350939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44" name="Oval 25">
              <a:extLst>
                <a:ext uri="{FF2B5EF4-FFF2-40B4-BE49-F238E27FC236}">
                  <a16:creationId xmlns:a16="http://schemas.microsoft.com/office/drawing/2014/main" id="{3F460EA5-4766-4428-B460-58AD7C47F986}"/>
                </a:ext>
              </a:extLst>
            </p:cNvPr>
            <p:cNvSpPr/>
            <p:nvPr/>
          </p:nvSpPr>
          <p:spPr>
            <a:xfrm>
              <a:off x="2555638" y="2852936"/>
              <a:ext cx="1152197" cy="11521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600" dirty="0">
                  <a:solidFill>
                    <a:schemeClr val="tx1"/>
                  </a:solidFill>
                  <a:latin typeface="+mj-lt"/>
                </a:rPr>
                <a:t>o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78CEF830-8A85-4CC9-8513-862379716777}"/>
              </a:ext>
            </a:extLst>
          </p:cNvPr>
          <p:cNvGrpSpPr/>
          <p:nvPr/>
        </p:nvGrpSpPr>
        <p:grpSpPr>
          <a:xfrm rot="16561363">
            <a:off x="9106091" y="2414591"/>
            <a:ext cx="1728123" cy="1584176"/>
            <a:chOff x="2339752" y="2852936"/>
            <a:chExt cx="1728123" cy="1584176"/>
          </a:xfrm>
        </p:grpSpPr>
        <p:sp>
          <p:nvSpPr>
            <p:cNvPr id="46" name="Oval 23">
              <a:extLst>
                <a:ext uri="{FF2B5EF4-FFF2-40B4-BE49-F238E27FC236}">
                  <a16:creationId xmlns:a16="http://schemas.microsoft.com/office/drawing/2014/main" id="{1571B3E7-8D7E-4F00-9C05-D4D3F888033C}"/>
                </a:ext>
              </a:extLst>
            </p:cNvPr>
            <p:cNvSpPr/>
            <p:nvPr/>
          </p:nvSpPr>
          <p:spPr>
            <a:xfrm>
              <a:off x="2339752" y="371703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47" name="Oval 24">
              <a:extLst>
                <a:ext uri="{FF2B5EF4-FFF2-40B4-BE49-F238E27FC236}">
                  <a16:creationId xmlns:a16="http://schemas.microsoft.com/office/drawing/2014/main" id="{27097059-13FA-4FBF-A804-E64A9710DE8B}"/>
                </a:ext>
              </a:extLst>
            </p:cNvPr>
            <p:cNvSpPr/>
            <p:nvPr/>
          </p:nvSpPr>
          <p:spPr>
            <a:xfrm>
              <a:off x="3347795" y="3509392"/>
              <a:ext cx="720080" cy="7200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+mj-lt"/>
                </a:rPr>
                <a:t>H</a:t>
              </a:r>
            </a:p>
          </p:txBody>
        </p:sp>
        <p:sp>
          <p:nvSpPr>
            <p:cNvPr id="48" name="Oval 25">
              <a:extLst>
                <a:ext uri="{FF2B5EF4-FFF2-40B4-BE49-F238E27FC236}">
                  <a16:creationId xmlns:a16="http://schemas.microsoft.com/office/drawing/2014/main" id="{8077E297-7E0D-487A-9FB6-8A105425165E}"/>
                </a:ext>
              </a:extLst>
            </p:cNvPr>
            <p:cNvSpPr/>
            <p:nvPr/>
          </p:nvSpPr>
          <p:spPr>
            <a:xfrm>
              <a:off x="2555638" y="2852936"/>
              <a:ext cx="1152197" cy="115219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600" dirty="0">
                  <a:solidFill>
                    <a:schemeClr val="tx1"/>
                  </a:solidFill>
                  <a:latin typeface="+mj-lt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20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4C347F-D6B4-4A94-9877-C5D206AD7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EA28DA5-4EF9-487A-AF55-A2C544478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-243408"/>
            <a:ext cx="10297144" cy="6858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9B27833-AC0D-47E0-8E45-F5C80E61A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8" y="-243408"/>
            <a:ext cx="10297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6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7159-B16D-4549-8D38-25F301F4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232297"/>
            <a:ext cx="9220136" cy="994172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vô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747E1-F0C5-4468-A8F7-149A13F55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332530"/>
            <a:ext cx="5252221" cy="3263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nói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này,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nói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hóa học này,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hóa học kia.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263C4F7-5BEB-4FC7-8B48-93614DAC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858" y="3888992"/>
            <a:ext cx="3985143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69574" y="2193461"/>
            <a:ext cx="2813716" cy="3709554"/>
            <a:chOff x="-13855" y="1212273"/>
            <a:chExt cx="4676775" cy="5638800"/>
          </a:xfrm>
        </p:grpSpPr>
        <p:pic>
          <p:nvPicPr>
            <p:cNvPr id="2050" name="Picture 2" descr="http://kenh76.net/wp-content/uploads/2013/06/hinh-mau-chibi-dep-0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55" y="1212273"/>
              <a:ext cx="4676775" cy="563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1212273"/>
              <a:ext cx="4662920" cy="1759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Cloud Callout 4"/>
          <p:cNvSpPr/>
          <p:nvPr/>
        </p:nvSpPr>
        <p:spPr>
          <a:xfrm>
            <a:off x="4702542" y="1125264"/>
            <a:ext cx="6217994" cy="2381750"/>
          </a:xfrm>
          <a:prstGeom prst="cloudCallout">
            <a:avLst>
              <a:gd name="adj1" fmla="val -58971"/>
              <a:gd name="adj2" fmla="val 68993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 sz="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hóa học là gì ?</a:t>
            </a:r>
          </a:p>
        </p:txBody>
      </p:sp>
    </p:spTree>
    <p:extLst>
      <p:ext uri="{BB962C8B-B14F-4D97-AF65-F5344CB8AC3E}">
        <p14:creationId xmlns:p14="http://schemas.microsoft.com/office/powerpoint/2010/main" val="17101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1156</Words>
  <Application>Microsoft Office PowerPoint</Application>
  <PresentationFormat>Widescreen</PresentationFormat>
  <Paragraphs>280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  <vt:variant>
        <vt:lpstr>Custom Shows</vt:lpstr>
      </vt:variant>
      <vt:variant>
        <vt:i4>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Times New Roman</vt:lpstr>
      <vt:lpstr>Times New Roman (Headings)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thực tế chỉ đề cập những lượng nguyên tử vô cùng lớn.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Nguyên tử khối</vt:lpstr>
      <vt:lpstr> </vt:lpstr>
      <vt:lpstr>PowerPoint Presentation</vt:lpstr>
      <vt:lpstr>Ví dụ: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Đáp án</vt:lpstr>
      <vt:lpstr>Custom Show 1</vt:lpstr>
      <vt:lpstr>Custom Show 2</vt:lpstr>
      <vt:lpstr>Custom Show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cuc nguyen</dc:creator>
  <cp:lastModifiedBy>Nguyen Thi Minh Nhan</cp:lastModifiedBy>
  <cp:revision>101</cp:revision>
  <dcterms:created xsi:type="dcterms:W3CDTF">2013-08-25T12:46:12Z</dcterms:created>
  <dcterms:modified xsi:type="dcterms:W3CDTF">2021-09-18T02:53:05Z</dcterms:modified>
</cp:coreProperties>
</file>